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990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J.Athira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a:t>
            </a:r>
            <a:r>
              <a:rPr lang="en-US" sz="1100" dirty="0">
                <a:solidFill>
                  <a:schemeClr val="tx1"/>
                </a:solidFill>
              </a:rPr>
              <a:t>960221243011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  </a:t>
            </a:r>
            <a:r>
              <a:rPr lang="en-US" sz="1100" dirty="0" err="1">
                <a:solidFill>
                  <a:schemeClr val="tx1"/>
                </a:solidFill>
              </a:rPr>
              <a:t>Arunachala</a:t>
            </a:r>
            <a:r>
              <a:rPr lang="en-US" sz="1100" dirty="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55575" y="465138"/>
            <a:ext cx="8878065" cy="4210772"/>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Modelling &amp; Results</a:t>
            </a:r>
            <a:br>
              <a:rPr lang="en-IN" sz="1600" b="1" dirty="0">
                <a:solidFill>
                  <a:srgbClr val="213163"/>
                </a:solidFill>
              </a:rPr>
            </a:br>
            <a:r>
              <a:rPr lang="en-US" sz="1600" b="1" dirty="0">
                <a:solidFill>
                  <a:srgbClr val="213264"/>
                </a:solidFill>
              </a:rPr>
              <a:t>Modeling:</a:t>
            </a:r>
            <a:br>
              <a:rPr lang="en-US" sz="1600" b="1" dirty="0">
                <a:solidFill>
                  <a:srgbClr val="213264"/>
                </a:solidFill>
              </a:rPr>
            </a:br>
            <a:r>
              <a:rPr lang="en-US" sz="1600" dirty="0">
                <a:solidFill>
                  <a:srgbClr val="213264"/>
                </a:solidFill>
              </a:rPr>
              <a:t>Define database models for vehicles, bookings, and users using Django's ORM.</a:t>
            </a:r>
            <a:br>
              <a:rPr lang="en-US" sz="1600" dirty="0">
                <a:solidFill>
                  <a:srgbClr val="213264"/>
                </a:solidFill>
              </a:rPr>
            </a:br>
            <a:r>
              <a:rPr lang="en-US" sz="1600" dirty="0">
                <a:solidFill>
                  <a:srgbClr val="213264"/>
                </a:solidFill>
              </a:rPr>
              <a:t>Implement booking process, user authentication, and authorization functionalities.</a:t>
            </a:r>
            <a:br>
              <a:rPr lang="en-US" sz="1600" dirty="0">
                <a:solidFill>
                  <a:srgbClr val="213264"/>
                </a:solidFill>
              </a:rPr>
            </a:br>
            <a:br>
              <a:rPr lang="en-US" sz="1600" dirty="0">
                <a:solidFill>
                  <a:srgbClr val="213264"/>
                </a:solidFill>
              </a:rPr>
            </a:br>
            <a:r>
              <a:rPr lang="en-US" sz="1600" b="1" dirty="0">
                <a:solidFill>
                  <a:srgbClr val="213264"/>
                </a:solidFill>
              </a:rPr>
              <a:t>Implementation:</a:t>
            </a:r>
            <a:br>
              <a:rPr lang="en-US" sz="1600" b="1" dirty="0">
                <a:solidFill>
                  <a:srgbClr val="213264"/>
                </a:solidFill>
              </a:rPr>
            </a:br>
            <a:r>
              <a:rPr lang="en-US" sz="1600" dirty="0">
                <a:solidFill>
                  <a:srgbClr val="213264"/>
                </a:solidFill>
              </a:rPr>
              <a:t>Develop CRUD functionalities for vehicle management.</a:t>
            </a:r>
            <a:br>
              <a:rPr lang="en-US" sz="1600" dirty="0">
                <a:solidFill>
                  <a:srgbClr val="213264"/>
                </a:solidFill>
              </a:rPr>
            </a:br>
            <a:r>
              <a:rPr lang="en-US" sz="1600" dirty="0">
                <a:solidFill>
                  <a:srgbClr val="213264"/>
                </a:solidFill>
              </a:rPr>
              <a:t>Integrate secure payment gateways for online transactions.</a:t>
            </a:r>
            <a:br>
              <a:rPr lang="en-US" sz="1600" dirty="0">
                <a:solidFill>
                  <a:srgbClr val="213264"/>
                </a:solidFill>
              </a:rPr>
            </a:br>
            <a:r>
              <a:rPr lang="en-US" sz="1600" dirty="0">
                <a:solidFill>
                  <a:srgbClr val="213264"/>
                </a:solidFill>
              </a:rPr>
              <a:t>Ensure responsive design and accessibility for optimal user experience.</a:t>
            </a:r>
            <a:br>
              <a:rPr lang="en-US" sz="1600" dirty="0">
                <a:solidFill>
                  <a:srgbClr val="213264"/>
                </a:solidFill>
              </a:rPr>
            </a:br>
            <a:br>
              <a:rPr lang="en-US" sz="1600" dirty="0">
                <a:solidFill>
                  <a:srgbClr val="213264"/>
                </a:solidFill>
              </a:rPr>
            </a:br>
            <a:r>
              <a:rPr lang="en-US" sz="1600" b="1" dirty="0">
                <a:solidFill>
                  <a:srgbClr val="213264"/>
                </a:solidFill>
              </a:rPr>
              <a:t>Testing and Validation</a:t>
            </a:r>
            <a:r>
              <a:rPr lang="en-US" sz="1600" dirty="0">
                <a:solidFill>
                  <a:srgbClr val="213264"/>
                </a:solidFill>
              </a:rPr>
              <a:t>:</a:t>
            </a:r>
            <a:br>
              <a:rPr lang="en-US" sz="1600" dirty="0">
                <a:solidFill>
                  <a:srgbClr val="213264"/>
                </a:solidFill>
              </a:rPr>
            </a:br>
            <a:r>
              <a:rPr lang="en-US" sz="1600" dirty="0">
                <a:solidFill>
                  <a:srgbClr val="213264"/>
                </a:solidFill>
              </a:rPr>
              <a:t>Conduct thorough testing to ensure functionality, performance, and security.</a:t>
            </a:r>
            <a:br>
              <a:rPr lang="en-US" sz="1600" dirty="0">
                <a:solidFill>
                  <a:srgbClr val="213264"/>
                </a:solidFill>
              </a:rPr>
            </a:br>
            <a:r>
              <a:rPr lang="en-US" sz="1600" dirty="0">
                <a:solidFill>
                  <a:srgbClr val="213264"/>
                </a:solidFill>
              </a:rPr>
              <a:t>Gather feedback from users and stakeholders to refine the website.</a:t>
            </a:r>
            <a:br>
              <a:rPr lang="en-US" sz="1600" dirty="0">
                <a:solidFill>
                  <a:srgbClr val="213264"/>
                </a:solidFill>
              </a:rPr>
            </a:br>
            <a:br>
              <a:rPr lang="en-US" sz="1600" dirty="0">
                <a:solidFill>
                  <a:srgbClr val="213264"/>
                </a:solidFill>
              </a:rPr>
            </a:br>
            <a:r>
              <a:rPr lang="en-US" sz="1600" b="1" dirty="0">
                <a:solidFill>
                  <a:srgbClr val="213264"/>
                </a:solidFill>
              </a:rPr>
              <a:t>Results and Feedback</a:t>
            </a:r>
            <a:r>
              <a:rPr lang="en-US" sz="1600" dirty="0">
                <a:solidFill>
                  <a:srgbClr val="213264"/>
                </a:solidFill>
              </a:rPr>
              <a:t>:</a:t>
            </a:r>
            <a:br>
              <a:rPr lang="en-US" sz="1600" dirty="0">
                <a:solidFill>
                  <a:srgbClr val="213264"/>
                </a:solidFill>
              </a:rPr>
            </a:br>
            <a:r>
              <a:rPr lang="en-US" sz="1600" dirty="0">
                <a:solidFill>
                  <a:srgbClr val="213264"/>
                </a:solidFill>
              </a:rPr>
              <a:t>Measure key metrics such as booking conversion rates and user engagement.</a:t>
            </a:r>
            <a:br>
              <a:rPr lang="en-US" sz="1600" dirty="0">
                <a:solidFill>
                  <a:srgbClr val="213264"/>
                </a:solidFill>
              </a:rPr>
            </a:br>
            <a:r>
              <a:rPr lang="en-US" sz="1600" dirty="0">
                <a:solidFill>
                  <a:srgbClr val="213264"/>
                </a:solidFill>
              </a:rPr>
              <a:t>Iterate based on feedback to continuously improve the website's usability and effectiveness.</a:t>
            </a:r>
            <a:br>
              <a:rPr lang="en-IN" sz="1600" dirty="0">
                <a:solidFill>
                  <a:srgbClr val="213264"/>
                </a:solidFill>
              </a:rPr>
            </a:br>
            <a:endParaRPr lang="en-IN" sz="1600" dirty="0">
              <a:solidFill>
                <a:srgbClr val="213264"/>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AutoShape 2" descr="Car Rental System Architectur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ar Rental System Architecture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659F383C-AD27-7ED5-3903-C0D37AAA3ACC}"/>
              </a:ext>
            </a:extLst>
          </p:cNvPr>
          <p:cNvPicPr>
            <a:picLocks noChangeAspect="1"/>
          </p:cNvPicPr>
          <p:nvPr/>
        </p:nvPicPr>
        <p:blipFill>
          <a:blip r:embed="rId2"/>
          <a:stretch>
            <a:fillRect/>
          </a:stretch>
        </p:blipFill>
        <p:spPr>
          <a:xfrm>
            <a:off x="1439817" y="1175656"/>
            <a:ext cx="6264366" cy="352370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24FB3B4F-5400-E58C-DCF3-85EF3803010E}"/>
              </a:ext>
            </a:extLst>
          </p:cNvPr>
          <p:cNvPicPr>
            <a:picLocks noChangeAspect="1"/>
          </p:cNvPicPr>
          <p:nvPr/>
        </p:nvPicPr>
        <p:blipFill>
          <a:blip r:embed="rId2"/>
          <a:stretch>
            <a:fillRect/>
          </a:stretch>
        </p:blipFill>
        <p:spPr>
          <a:xfrm>
            <a:off x="1497874" y="1097280"/>
            <a:ext cx="6543040" cy="3680460"/>
          </a:xfrm>
          <a:prstGeom prst="rect">
            <a:avLst/>
          </a:prstGeom>
        </p:spPr>
      </p:pic>
      <p:pic>
        <p:nvPicPr>
          <p:cNvPr id="6" name="Picture 5">
            <a:extLst>
              <a:ext uri="{FF2B5EF4-FFF2-40B4-BE49-F238E27FC236}">
                <a16:creationId xmlns:a16="http://schemas.microsoft.com/office/drawing/2014/main" id="{56A94F42-4522-2061-63E7-0B65CC973E3E}"/>
              </a:ext>
            </a:extLst>
          </p:cNvPr>
          <p:cNvPicPr>
            <a:picLocks noChangeAspect="1"/>
          </p:cNvPicPr>
          <p:nvPr/>
        </p:nvPicPr>
        <p:blipFill rotWithShape="1">
          <a:blip r:embed="rId3"/>
          <a:srcRect t="23157" r="3900" b="17106"/>
          <a:stretch/>
        </p:blipFill>
        <p:spPr>
          <a:xfrm>
            <a:off x="1713684" y="3689117"/>
            <a:ext cx="1848122" cy="76587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829F16CA-7277-3A4E-2176-02BA3255BA19}"/>
              </a:ext>
            </a:extLst>
          </p:cNvPr>
          <p:cNvPicPr>
            <a:picLocks noChangeAspect="1"/>
          </p:cNvPicPr>
          <p:nvPr/>
        </p:nvPicPr>
        <p:blipFill>
          <a:blip r:embed="rId2"/>
          <a:stretch>
            <a:fillRect/>
          </a:stretch>
        </p:blipFill>
        <p:spPr>
          <a:xfrm>
            <a:off x="1393371" y="1201781"/>
            <a:ext cx="6233403" cy="350628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41FB0AB9-4072-46BD-CF83-8D005087D90C}"/>
              </a:ext>
            </a:extLst>
          </p:cNvPr>
          <p:cNvPicPr>
            <a:picLocks noChangeAspect="1"/>
          </p:cNvPicPr>
          <p:nvPr/>
        </p:nvPicPr>
        <p:blipFill>
          <a:blip r:embed="rId2"/>
          <a:stretch>
            <a:fillRect/>
          </a:stretch>
        </p:blipFill>
        <p:spPr>
          <a:xfrm>
            <a:off x="1454332" y="1267649"/>
            <a:ext cx="6388219" cy="359337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05269B32-67DD-E279-68B7-167DBE569C28}"/>
              </a:ext>
            </a:extLst>
          </p:cNvPr>
          <p:cNvPicPr>
            <a:picLocks noChangeAspect="1"/>
          </p:cNvPicPr>
          <p:nvPr/>
        </p:nvPicPr>
        <p:blipFill>
          <a:blip r:embed="rId2"/>
          <a:stretch>
            <a:fillRect/>
          </a:stretch>
        </p:blipFill>
        <p:spPr>
          <a:xfrm>
            <a:off x="1331218" y="1149531"/>
            <a:ext cx="6481113" cy="364562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BF992617-06C3-D6A0-0CD3-F39A5B5125B6}"/>
              </a:ext>
            </a:extLst>
          </p:cNvPr>
          <p:cNvSpPr txBox="1"/>
          <p:nvPr/>
        </p:nvSpPr>
        <p:spPr>
          <a:xfrm>
            <a:off x="905691" y="1185785"/>
            <a:ext cx="6185262" cy="2246769"/>
          </a:xfrm>
          <a:prstGeom prst="rect">
            <a:avLst/>
          </a:prstGeom>
          <a:noFill/>
        </p:spPr>
        <p:txBody>
          <a:bodyPr wrap="square">
            <a:spAutoFit/>
          </a:bodyPr>
          <a:lstStyle/>
          <a:p>
            <a:r>
              <a:rPr lang="en-US" dirty="0">
                <a:solidFill>
                  <a:srgbClr val="213264"/>
                </a:solidFill>
              </a:rPr>
              <a:t>Integration with IoT Devices: Integrating Internet of Things (IoT) devices into rental vehicles can provide real-time data on vehicle health, location, and usage metrics, allowing for proactive maintenance, improved safety, and enhanced fleet management capabilities.</a:t>
            </a:r>
          </a:p>
          <a:p>
            <a:endParaRPr lang="en-US" dirty="0">
              <a:solidFill>
                <a:srgbClr val="213264"/>
              </a:solidFill>
            </a:endParaRPr>
          </a:p>
          <a:p>
            <a:endParaRPr lang="en-US" dirty="0">
              <a:solidFill>
                <a:srgbClr val="213264"/>
              </a:solidFill>
            </a:endParaRPr>
          </a:p>
          <a:p>
            <a:r>
              <a:rPr lang="en-US" dirty="0">
                <a:solidFill>
                  <a:srgbClr val="213264"/>
                </a:solidFill>
              </a:rPr>
              <a:t>Green Initiatives: Introducing eco-friendly vehicle options, promoting carpooling initiatives, or implementing carbon offset programs can appeal to environmentally conscious customers and align with corporate social responsibility goals.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CD7E2CDA-6A66-0338-371A-83676DBC1BFA}"/>
              </a:ext>
            </a:extLst>
          </p:cNvPr>
          <p:cNvSpPr txBox="1"/>
          <p:nvPr/>
        </p:nvSpPr>
        <p:spPr>
          <a:xfrm>
            <a:off x="1071154" y="1402199"/>
            <a:ext cx="7524205" cy="1169551"/>
          </a:xfrm>
          <a:prstGeom prst="rect">
            <a:avLst/>
          </a:prstGeom>
          <a:noFill/>
        </p:spPr>
        <p:txBody>
          <a:bodyPr wrap="square">
            <a:spAutoFit/>
          </a:bodyPr>
          <a:lstStyle/>
          <a:p>
            <a:r>
              <a:rPr lang="en-US" dirty="0">
                <a:solidFill>
                  <a:srgbClr val="213264"/>
                </a:solidFill>
              </a:rPr>
              <a:t>In conclusion, the implementation of a car rental web application system using Django presents a comprehensive solution to the complexities of managing rental services online. Through its modular design and extensive feature set, this system empowers rental businesses to efficiently handle inventory, bookings, and customer interactions while providing a seamless experience for users.</a:t>
            </a:r>
            <a:endParaRPr lang="en-IN" dirty="0">
              <a:solidFill>
                <a:srgbClr val="213264"/>
              </a:solidFill>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942023" cy="5222056"/>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IN" sz="1600" b="1" dirty="0">
                <a:solidFill>
                  <a:srgbClr val="213163"/>
                </a:solidFill>
              </a:rPr>
            </a:br>
            <a:r>
              <a:rPr lang="en-IN" sz="1600" b="1" dirty="0">
                <a:solidFill>
                  <a:srgbClr val="213163"/>
                </a:solidFill>
              </a:rPr>
              <a:t>             </a:t>
            </a:r>
            <a:br>
              <a:rPr lang="en-IN" sz="1600" b="1" dirty="0">
                <a:solidFill>
                  <a:srgbClr val="213163"/>
                </a:solidFill>
              </a:rPr>
            </a:br>
            <a:r>
              <a:rPr lang="en-IN" sz="1600" b="1" dirty="0">
                <a:solidFill>
                  <a:srgbClr val="213264"/>
                </a:solidFill>
              </a:rPr>
              <a:t> </a:t>
            </a:r>
            <a:r>
              <a:rPr lang="en-US" sz="1600" dirty="0">
                <a:solidFill>
                  <a:srgbClr val="213264"/>
                </a:solidFill>
                <a:latin typeface="+mj-lt"/>
              </a:rPr>
              <a:t>The advancement of technology has revolutionized various industries, including the transportation sector. Car rental businesses are no exception, where the efficient management of vehicles, bookings, and customer information is crucial for success. This project proposes the development of a comprehensive car rental application using the Django framework, a high-level Python web framework known for its simplicity and scalability.</a:t>
            </a:r>
            <a:br>
              <a:rPr lang="en-US" sz="1600" dirty="0">
                <a:solidFill>
                  <a:srgbClr val="213264"/>
                </a:solidFill>
                <a:latin typeface="+mj-lt"/>
              </a:rPr>
            </a:br>
            <a:br>
              <a:rPr lang="en-US" sz="1600" dirty="0">
                <a:solidFill>
                  <a:srgbClr val="213264"/>
                </a:solidFill>
                <a:latin typeface="+mj-lt"/>
              </a:rPr>
            </a:br>
            <a:r>
              <a:rPr lang="en-US" sz="1600" dirty="0">
                <a:solidFill>
                  <a:srgbClr val="213264"/>
                </a:solidFill>
                <a:latin typeface="+mj-lt"/>
              </a:rPr>
              <a:t>                       The proposed system aims to streamline the process of managing car rentals for both customers and administrators. Customers will have access to an intuitive user interface where they can browse available vehicles, make reservations, view rental history, and manage their profiles. On the other hand, administrators will have full control over the system, allowing them to add new vehicles, manage bookings, track payments, and generate reports.</a:t>
            </a:r>
            <a:br>
              <a:rPr lang="en-IN" sz="1600" dirty="0">
                <a:solidFill>
                  <a:srgbClr val="213264"/>
                </a:solidFill>
                <a:latin typeface="+mj-lt"/>
              </a:rPr>
            </a:br>
            <a:r>
              <a:rPr lang="en-US" sz="1600" dirty="0">
                <a:solidFill>
                  <a:srgbClr val="213264"/>
                </a:solidFill>
              </a:rPr>
              <a:t>.</a:t>
            </a:r>
            <a:endParaRPr lang="en-IN" sz="1600" dirty="0">
              <a:solidFill>
                <a:srgbClr val="213264"/>
              </a:solidFill>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79095" y="4259557"/>
            <a:ext cx="86517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926258" cy="3921401"/>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Problem Statement</a:t>
            </a:r>
            <a:br>
              <a:rPr lang="en-IN" sz="1600"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264"/>
                </a:solidFill>
              </a:rPr>
              <a:t>1.</a:t>
            </a:r>
            <a:r>
              <a:rPr lang="en-US" sz="1600" dirty="0">
                <a:solidFill>
                  <a:srgbClr val="213264"/>
                </a:solidFill>
              </a:rPr>
              <a:t>Car rental businesses face operational inefficiencies:</a:t>
            </a:r>
            <a:br>
              <a:rPr lang="en-US" sz="1600" dirty="0">
                <a:solidFill>
                  <a:srgbClr val="213264"/>
                </a:solidFill>
              </a:rPr>
            </a:br>
            <a:r>
              <a:rPr lang="en-US" sz="1600" dirty="0">
                <a:solidFill>
                  <a:srgbClr val="213264"/>
                </a:solidFill>
              </a:rPr>
              <a:t> 2.Manual booking processes lead to errors and delays.</a:t>
            </a:r>
            <a:br>
              <a:rPr lang="en-US" sz="1600" dirty="0">
                <a:solidFill>
                  <a:srgbClr val="213264"/>
                </a:solidFill>
              </a:rPr>
            </a:br>
            <a:r>
              <a:rPr lang="en-US" sz="1600" dirty="0">
                <a:solidFill>
                  <a:srgbClr val="213264"/>
                </a:solidFill>
              </a:rPr>
              <a:t> 3.Inadequate vehicle management systems result in underutilization and increased costs.</a:t>
            </a:r>
            <a:br>
              <a:rPr lang="en-US" sz="1600" dirty="0">
                <a:solidFill>
                  <a:srgbClr val="213264"/>
                </a:solidFill>
              </a:rPr>
            </a:br>
            <a:r>
              <a:rPr lang="en-US" sz="1600" dirty="0">
                <a:solidFill>
                  <a:srgbClr val="213264"/>
                </a:solidFill>
              </a:rPr>
              <a:t> 4.Disjointed customer interaction platforms cause communication inconsistencies.</a:t>
            </a:r>
            <a:br>
              <a:rPr lang="en-IN" sz="1600" dirty="0">
                <a:solidFill>
                  <a:srgbClr val="213264"/>
                </a:solidFill>
              </a:rPr>
            </a:br>
            <a:endParaRPr lang="en-IN" sz="1600" dirty="0">
              <a:solidFill>
                <a:srgbClr val="213264"/>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7065" y="531159"/>
            <a:ext cx="9096935" cy="4080255"/>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sz="1600" b="1" dirty="0">
                <a:solidFill>
                  <a:srgbClr val="213264"/>
                </a:solidFill>
              </a:rPr>
              <a:t>Objective: </a:t>
            </a:r>
            <a:br>
              <a:rPr lang="en-US" sz="1600" b="1" dirty="0">
                <a:solidFill>
                  <a:srgbClr val="213264"/>
                </a:solidFill>
              </a:rPr>
            </a:br>
            <a:r>
              <a:rPr lang="en-US" sz="1600" dirty="0">
                <a:solidFill>
                  <a:srgbClr val="213264"/>
                </a:solidFill>
              </a:rPr>
              <a:t>     Modernize and optimize car rental operations through a Django-based application.</a:t>
            </a:r>
            <a:br>
              <a:rPr lang="en-US" sz="1600" dirty="0">
                <a:solidFill>
                  <a:srgbClr val="213264"/>
                </a:solidFill>
              </a:rPr>
            </a:br>
            <a:r>
              <a:rPr lang="en-US" sz="1600" b="1" dirty="0">
                <a:solidFill>
                  <a:srgbClr val="213264"/>
                </a:solidFill>
              </a:rPr>
              <a:t>Key Features</a:t>
            </a:r>
            <a:r>
              <a:rPr lang="en-US" sz="1600" dirty="0">
                <a:solidFill>
                  <a:srgbClr val="213264"/>
                </a:solidFill>
              </a:rPr>
              <a:t>:</a:t>
            </a:r>
            <a:br>
              <a:rPr lang="en-US" sz="1600" dirty="0">
                <a:solidFill>
                  <a:srgbClr val="213264"/>
                </a:solidFill>
              </a:rPr>
            </a:br>
            <a:r>
              <a:rPr lang="en-US" sz="1600" b="1" dirty="0">
                <a:solidFill>
                  <a:srgbClr val="213264"/>
                </a:solidFill>
              </a:rPr>
              <a:t>1</a:t>
            </a:r>
            <a:r>
              <a:rPr lang="en-US" sz="1600" dirty="0">
                <a:solidFill>
                  <a:srgbClr val="213264"/>
                </a:solidFill>
              </a:rPr>
              <a:t>.User Authentication &amp; Authorization.</a:t>
            </a:r>
            <a:br>
              <a:rPr lang="en-US" sz="1600" dirty="0">
                <a:solidFill>
                  <a:srgbClr val="213264"/>
                </a:solidFill>
              </a:rPr>
            </a:br>
            <a:r>
              <a:rPr lang="en-US" sz="1600" b="1" dirty="0">
                <a:solidFill>
                  <a:srgbClr val="213264"/>
                </a:solidFill>
              </a:rPr>
              <a:t>2</a:t>
            </a:r>
            <a:r>
              <a:rPr lang="en-US" sz="1600" dirty="0">
                <a:solidFill>
                  <a:srgbClr val="213264"/>
                </a:solidFill>
              </a:rPr>
              <a:t>.Vehicle Management.</a:t>
            </a:r>
            <a:br>
              <a:rPr lang="en-US" sz="1600" dirty="0">
                <a:solidFill>
                  <a:srgbClr val="213264"/>
                </a:solidFill>
              </a:rPr>
            </a:br>
            <a:r>
              <a:rPr lang="en-US" sz="1600" b="1" dirty="0">
                <a:solidFill>
                  <a:srgbClr val="213264"/>
                </a:solidFill>
              </a:rPr>
              <a:t>3</a:t>
            </a:r>
            <a:r>
              <a:rPr lang="en-US" sz="1600" dirty="0">
                <a:solidFill>
                  <a:srgbClr val="213264"/>
                </a:solidFill>
              </a:rPr>
              <a:t>.Booking System.</a:t>
            </a:r>
            <a:br>
              <a:rPr lang="en-US" sz="1600" dirty="0">
                <a:solidFill>
                  <a:srgbClr val="213264"/>
                </a:solidFill>
              </a:rPr>
            </a:br>
            <a:r>
              <a:rPr lang="en-US" sz="1600" b="1" dirty="0">
                <a:solidFill>
                  <a:srgbClr val="213264"/>
                </a:solidFill>
              </a:rPr>
              <a:t>4.</a:t>
            </a:r>
            <a:r>
              <a:rPr lang="en-US" sz="1600" dirty="0">
                <a:solidFill>
                  <a:srgbClr val="213264"/>
                </a:solidFill>
              </a:rPr>
              <a:t>Payment Integration.</a:t>
            </a:r>
            <a:br>
              <a:rPr lang="en-US" sz="1600" dirty="0">
                <a:solidFill>
                  <a:srgbClr val="213264"/>
                </a:solidFill>
              </a:rPr>
            </a:br>
            <a:r>
              <a:rPr lang="en-US" sz="1600" b="1" dirty="0">
                <a:solidFill>
                  <a:srgbClr val="213264"/>
                </a:solidFill>
              </a:rPr>
              <a:t>5</a:t>
            </a:r>
            <a:r>
              <a:rPr lang="en-US" sz="1600" dirty="0">
                <a:solidFill>
                  <a:srgbClr val="213264"/>
                </a:solidFill>
              </a:rPr>
              <a:t>.Rental History &amp; Profile Management.</a:t>
            </a:r>
            <a:br>
              <a:rPr lang="en-US" sz="1600" dirty="0">
                <a:solidFill>
                  <a:srgbClr val="213264"/>
                </a:solidFill>
              </a:rPr>
            </a:br>
            <a:r>
              <a:rPr lang="en-US" sz="1600" b="1" dirty="0">
                <a:solidFill>
                  <a:srgbClr val="213264"/>
                </a:solidFill>
              </a:rPr>
              <a:t>6</a:t>
            </a:r>
            <a:r>
              <a:rPr lang="en-US" sz="1600" dirty="0">
                <a:solidFill>
                  <a:srgbClr val="213264"/>
                </a:solidFill>
              </a:rPr>
              <a:t>.Reporting &amp; Analytics.</a:t>
            </a:r>
            <a:br>
              <a:rPr lang="en-US" sz="1600" dirty="0">
                <a:solidFill>
                  <a:srgbClr val="213264"/>
                </a:solidFill>
              </a:rPr>
            </a:br>
            <a:br>
              <a:rPr lang="en-US" sz="1600" b="1" dirty="0">
                <a:solidFill>
                  <a:srgbClr val="213264"/>
                </a:solidFill>
              </a:rPr>
            </a:br>
            <a:r>
              <a:rPr lang="en-US" sz="1600" b="1" dirty="0">
                <a:solidFill>
                  <a:srgbClr val="213264"/>
                </a:solidFill>
              </a:rPr>
              <a:t>Technical Overview:</a:t>
            </a:r>
            <a:br>
              <a:rPr lang="en-US" sz="1600" b="1" dirty="0">
                <a:solidFill>
                  <a:srgbClr val="213264"/>
                </a:solidFill>
              </a:rPr>
            </a:br>
            <a:r>
              <a:rPr lang="en-US" sz="1600" b="1" dirty="0">
                <a:solidFill>
                  <a:srgbClr val="213264"/>
                </a:solidFill>
              </a:rPr>
              <a:t>1.</a:t>
            </a:r>
            <a:r>
              <a:rPr lang="en-US" sz="1600" dirty="0">
                <a:solidFill>
                  <a:srgbClr val="213264"/>
                </a:solidFill>
              </a:rPr>
              <a:t>Built on Django framework.</a:t>
            </a:r>
            <a:br>
              <a:rPr lang="en-US" sz="1600" dirty="0">
                <a:solidFill>
                  <a:srgbClr val="213264"/>
                </a:solidFill>
              </a:rPr>
            </a:br>
            <a:r>
              <a:rPr lang="en-US" sz="1600" b="1" dirty="0">
                <a:solidFill>
                  <a:srgbClr val="213264"/>
                </a:solidFill>
              </a:rPr>
              <a:t>2</a:t>
            </a:r>
            <a:r>
              <a:rPr lang="en-US" sz="1600" dirty="0">
                <a:solidFill>
                  <a:srgbClr val="213264"/>
                </a:solidFill>
              </a:rPr>
              <a:t>.Utilizes built-in features for efficiency.</a:t>
            </a:r>
            <a:br>
              <a:rPr lang="en-US" sz="1600" dirty="0">
                <a:solidFill>
                  <a:srgbClr val="213264"/>
                </a:solidFill>
              </a:rPr>
            </a:br>
            <a:r>
              <a:rPr lang="en-US" sz="1600" b="1" dirty="0">
                <a:solidFill>
                  <a:srgbClr val="213264"/>
                </a:solidFill>
              </a:rPr>
              <a:t>3.</a:t>
            </a:r>
            <a:r>
              <a:rPr lang="en-US" sz="1600" dirty="0">
                <a:solidFill>
                  <a:srgbClr val="213264"/>
                </a:solidFill>
              </a:rPr>
              <a:t>Integrates third-party libraries for payment and reporting.</a:t>
            </a:r>
            <a:br>
              <a:rPr lang="en-IN" sz="1600" dirty="0">
                <a:solidFill>
                  <a:srgbClr val="213264"/>
                </a:solidFill>
              </a:rPr>
            </a:br>
            <a:endParaRPr lang="en-IN" sz="1600" dirty="0">
              <a:solidFill>
                <a:srgbClr val="213264"/>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75851" y="957942"/>
            <a:ext cx="8929615" cy="3654905"/>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IN" sz="1600" b="1" dirty="0">
                <a:solidFill>
                  <a:srgbClr val="213163"/>
                </a:solidFill>
              </a:rPr>
              <a:t>Proposed Solution</a:t>
            </a:r>
            <a:br>
              <a:rPr lang="en-IN" sz="1600" b="1" dirty="0">
                <a:solidFill>
                  <a:srgbClr val="213163"/>
                </a:solidFill>
              </a:rPr>
            </a:br>
            <a:br>
              <a:rPr lang="en-IN" sz="1600" b="1" dirty="0">
                <a:solidFill>
                  <a:srgbClr val="213163"/>
                </a:solidFill>
              </a:rPr>
            </a:br>
            <a:br>
              <a:rPr lang="en-IN" sz="1600" b="1" dirty="0">
                <a:solidFill>
                  <a:srgbClr val="213163"/>
                </a:solidFill>
              </a:rPr>
            </a:br>
            <a:br>
              <a:rPr lang="en-US" sz="1600" dirty="0"/>
            </a:br>
            <a:r>
              <a:rPr lang="en-US" sz="1600" b="1" dirty="0">
                <a:solidFill>
                  <a:srgbClr val="213264"/>
                </a:solidFill>
              </a:rPr>
              <a:t>1</a:t>
            </a:r>
            <a:r>
              <a:rPr lang="en-US" sz="1600" dirty="0">
                <a:solidFill>
                  <a:srgbClr val="213264"/>
                </a:solidFill>
              </a:rPr>
              <a:t>.</a:t>
            </a:r>
            <a:r>
              <a:rPr lang="en-US" sz="1600" b="0" i="0" dirty="0">
                <a:solidFill>
                  <a:srgbClr val="213264"/>
                </a:solidFill>
                <a:effectLst/>
                <a:latin typeface="+mj-lt"/>
                <a:cs typeface="Times New Roman" panose="02020603050405020304" pitchFamily="18" charset="0"/>
              </a:rPr>
              <a:t>Develop a comprehensive car rental application using Django framework:</a:t>
            </a:r>
            <a:br>
              <a:rPr lang="en-US" sz="1600" b="0" i="0" dirty="0">
                <a:solidFill>
                  <a:srgbClr val="213264"/>
                </a:solidFill>
                <a:effectLst/>
                <a:latin typeface="+mj-lt"/>
                <a:cs typeface="Times New Roman" panose="02020603050405020304" pitchFamily="18" charset="0"/>
              </a:rPr>
            </a:br>
            <a:r>
              <a:rPr lang="en-US" sz="1600" b="1" i="0" dirty="0">
                <a:solidFill>
                  <a:srgbClr val="213264"/>
                </a:solidFill>
                <a:effectLst/>
                <a:latin typeface="+mj-lt"/>
                <a:cs typeface="Times New Roman" panose="02020603050405020304" pitchFamily="18" charset="0"/>
              </a:rPr>
              <a:t>2</a:t>
            </a:r>
            <a:r>
              <a:rPr lang="en-US" sz="1600" b="0" i="0" dirty="0">
                <a:solidFill>
                  <a:srgbClr val="213264"/>
                </a:solidFill>
                <a:effectLst/>
                <a:latin typeface="+mj-lt"/>
                <a:cs typeface="Times New Roman" panose="02020603050405020304" pitchFamily="18" charset="0"/>
              </a:rPr>
              <a:t>,Automate booking processes to eliminate errors and delays.</a:t>
            </a:r>
            <a:br>
              <a:rPr lang="en-US" sz="1600" b="0" i="0" dirty="0">
                <a:solidFill>
                  <a:srgbClr val="213264"/>
                </a:solidFill>
                <a:effectLst/>
                <a:latin typeface="+mj-lt"/>
                <a:cs typeface="Times New Roman" panose="02020603050405020304" pitchFamily="18" charset="0"/>
              </a:rPr>
            </a:br>
            <a:r>
              <a:rPr lang="en-US" sz="1600" b="1" i="0" dirty="0">
                <a:solidFill>
                  <a:srgbClr val="213264"/>
                </a:solidFill>
                <a:effectLst/>
                <a:latin typeface="+mj-lt"/>
                <a:cs typeface="Times New Roman" panose="02020603050405020304" pitchFamily="18" charset="0"/>
              </a:rPr>
              <a:t>3</a:t>
            </a:r>
            <a:r>
              <a:rPr lang="en-US" sz="1600" b="0" i="0" dirty="0">
                <a:solidFill>
                  <a:srgbClr val="213264"/>
                </a:solidFill>
                <a:effectLst/>
                <a:latin typeface="+mj-lt"/>
                <a:cs typeface="Times New Roman" panose="02020603050405020304" pitchFamily="18" charset="0"/>
              </a:rPr>
              <a:t>.Implement robust vehicle management systems for optimal fleet utilization.</a:t>
            </a:r>
            <a:br>
              <a:rPr lang="en-US" sz="1600" b="0" i="0" dirty="0">
                <a:solidFill>
                  <a:srgbClr val="213264"/>
                </a:solidFill>
                <a:effectLst/>
                <a:latin typeface="+mj-lt"/>
                <a:cs typeface="Times New Roman" panose="02020603050405020304" pitchFamily="18" charset="0"/>
              </a:rPr>
            </a:br>
            <a:r>
              <a:rPr lang="en-US" sz="1600" b="1" i="0" dirty="0">
                <a:solidFill>
                  <a:srgbClr val="213264"/>
                </a:solidFill>
                <a:effectLst/>
                <a:latin typeface="+mj-lt"/>
                <a:cs typeface="Times New Roman" panose="02020603050405020304" pitchFamily="18" charset="0"/>
              </a:rPr>
              <a:t>4.</a:t>
            </a:r>
            <a:r>
              <a:rPr lang="en-US" sz="1600" b="0" i="0" dirty="0">
                <a:solidFill>
                  <a:srgbClr val="213264"/>
                </a:solidFill>
                <a:effectLst/>
                <a:latin typeface="+mj-lt"/>
                <a:cs typeface="Times New Roman" panose="02020603050405020304" pitchFamily="18" charset="0"/>
              </a:rPr>
              <a:t>Integrate a centralized platform for seamless customer interaction.</a:t>
            </a:r>
            <a:br>
              <a:rPr lang="en-US" sz="1600" b="0" i="0" dirty="0">
                <a:solidFill>
                  <a:srgbClr val="213264"/>
                </a:solidFill>
                <a:effectLst/>
                <a:latin typeface="+mj-lt"/>
                <a:cs typeface="Times New Roman" panose="02020603050405020304" pitchFamily="18" charset="0"/>
              </a:rPr>
            </a:br>
            <a:endParaRPr lang="en-IN" sz="1600" dirty="0">
              <a:solidFill>
                <a:srgbClr val="213264"/>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2408425" y="1929214"/>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389964" y="598394"/>
            <a:ext cx="9144000" cy="4616648"/>
          </a:xfrm>
          <a:prstGeom prst="rect">
            <a:avLst/>
          </a:prstGeom>
        </p:spPr>
        <p:txBody>
          <a:bodyPr wrap="square">
            <a:spAutoFit/>
          </a:bodyPr>
          <a:lstStyle/>
          <a:p>
            <a:pPr marL="457200" lvl="1" algn="l">
              <a:lnSpc>
                <a:spcPct val="150000"/>
              </a:lnSpc>
            </a:pPr>
            <a:r>
              <a:rPr lang="en-US" b="1" dirty="0"/>
              <a:t> </a:t>
            </a:r>
            <a:r>
              <a:rPr lang="en-US" b="1" i="0" dirty="0">
                <a:solidFill>
                  <a:srgbClr val="213264"/>
                </a:solidFill>
                <a:effectLst/>
                <a:latin typeface="+mn-lt"/>
                <a:cs typeface="Times New Roman" panose="02020603050405020304" pitchFamily="18" charset="0"/>
              </a:rPr>
              <a:t>User Authentication &amp; Authorization</a:t>
            </a:r>
            <a:r>
              <a:rPr lang="en-US" b="0" i="0" dirty="0">
                <a:solidFill>
                  <a:srgbClr val="213264"/>
                </a:solidFill>
                <a:effectLst/>
                <a:latin typeface="+mn-lt"/>
                <a:cs typeface="Times New Roman" panose="02020603050405020304" pitchFamily="18" charset="0"/>
              </a:rPr>
              <a:t>: Implement secure login for customers and administrators to access respective functionalities.</a:t>
            </a:r>
          </a:p>
          <a:p>
            <a:pPr marL="457200" lvl="1" algn="l">
              <a:lnSpc>
                <a:spcPct val="150000"/>
              </a:lnSpc>
            </a:pPr>
            <a:r>
              <a:rPr lang="en-US" b="1" i="0" dirty="0">
                <a:solidFill>
                  <a:srgbClr val="213264"/>
                </a:solidFill>
                <a:effectLst/>
                <a:latin typeface="+mn-lt"/>
                <a:cs typeface="Times New Roman" panose="02020603050405020304" pitchFamily="18" charset="0"/>
              </a:rPr>
              <a:t>Vehicle Management</a:t>
            </a:r>
            <a:r>
              <a:rPr lang="en-US" b="0" i="0" dirty="0">
                <a:solidFill>
                  <a:srgbClr val="213264"/>
                </a:solidFill>
                <a:effectLst/>
                <a:latin typeface="+mn-lt"/>
                <a:cs typeface="Times New Roman" panose="02020603050405020304" pitchFamily="18" charset="0"/>
              </a:rPr>
              <a:t>: Create a comprehensive system to add, edit, and manage vehicle listings including availability status.</a:t>
            </a:r>
          </a:p>
          <a:p>
            <a:pPr marL="457200" lvl="1" algn="l">
              <a:lnSpc>
                <a:spcPct val="150000"/>
              </a:lnSpc>
            </a:pPr>
            <a:r>
              <a:rPr lang="en-US" b="1" i="0" dirty="0">
                <a:solidFill>
                  <a:srgbClr val="213264"/>
                </a:solidFill>
                <a:effectLst/>
                <a:latin typeface="+mn-lt"/>
                <a:cs typeface="Times New Roman" panose="02020603050405020304" pitchFamily="18" charset="0"/>
              </a:rPr>
              <a:t>Booking System</a:t>
            </a:r>
            <a:r>
              <a:rPr lang="en-US" b="0" i="0" dirty="0">
                <a:solidFill>
                  <a:srgbClr val="213264"/>
                </a:solidFill>
                <a:effectLst/>
                <a:latin typeface="+mn-lt"/>
                <a:cs typeface="Times New Roman" panose="02020603050405020304" pitchFamily="18" charset="0"/>
              </a:rPr>
              <a:t>: Enable customers to search for available vehicles based on location and date, make reservations, and receive confirmation.</a:t>
            </a:r>
          </a:p>
          <a:p>
            <a:pPr marL="457200" lvl="1" algn="l">
              <a:lnSpc>
                <a:spcPct val="150000"/>
              </a:lnSpc>
            </a:pPr>
            <a:r>
              <a:rPr lang="en-US" b="1" i="0" dirty="0">
                <a:solidFill>
                  <a:srgbClr val="213264"/>
                </a:solidFill>
                <a:effectLst/>
                <a:latin typeface="+mn-lt"/>
                <a:cs typeface="Times New Roman" panose="02020603050405020304" pitchFamily="18" charset="0"/>
              </a:rPr>
              <a:t>Payment Integration</a:t>
            </a:r>
            <a:r>
              <a:rPr lang="en-US" b="0" i="0" dirty="0">
                <a:solidFill>
                  <a:srgbClr val="213264"/>
                </a:solidFill>
                <a:effectLst/>
                <a:latin typeface="+mn-lt"/>
                <a:cs typeface="Times New Roman" panose="02020603050405020304" pitchFamily="18" charset="0"/>
              </a:rPr>
              <a:t>: Integrate payment gateways to facilitate secure online transactions for booking payments.</a:t>
            </a:r>
          </a:p>
          <a:p>
            <a:pPr marL="457200" lvl="1" algn="l">
              <a:lnSpc>
                <a:spcPct val="150000"/>
              </a:lnSpc>
            </a:pPr>
            <a:r>
              <a:rPr lang="en-US" b="1" i="0" dirty="0">
                <a:solidFill>
                  <a:srgbClr val="213264"/>
                </a:solidFill>
                <a:effectLst/>
                <a:latin typeface="+mn-lt"/>
                <a:cs typeface="Times New Roman" panose="02020603050405020304" pitchFamily="18" charset="0"/>
              </a:rPr>
              <a:t>Rental History &amp; Profile Management</a:t>
            </a:r>
            <a:r>
              <a:rPr lang="en-US" b="0" i="0" dirty="0">
                <a:solidFill>
                  <a:srgbClr val="213264"/>
                </a:solidFill>
                <a:effectLst/>
                <a:latin typeface="+mn-lt"/>
                <a:cs typeface="Times New Roman" panose="02020603050405020304" pitchFamily="18" charset="0"/>
              </a:rPr>
              <a:t>: Allow users to view their rental history, manage profiles, and update personal information.</a:t>
            </a:r>
          </a:p>
          <a:p>
            <a:pPr marL="457200" lvl="1" algn="l">
              <a:lnSpc>
                <a:spcPct val="150000"/>
              </a:lnSpc>
            </a:pPr>
            <a:r>
              <a:rPr lang="en-US" b="1" i="0" dirty="0">
                <a:solidFill>
                  <a:srgbClr val="213264"/>
                </a:solidFill>
                <a:effectLst/>
                <a:latin typeface="+mn-lt"/>
                <a:cs typeface="Times New Roman" panose="02020603050405020304" pitchFamily="18" charset="0"/>
              </a:rPr>
              <a:t>Admin Dashboard</a:t>
            </a:r>
            <a:r>
              <a:rPr lang="en-US" b="0" i="0" dirty="0">
                <a:solidFill>
                  <a:srgbClr val="213264"/>
                </a:solidFill>
                <a:effectLst/>
                <a:latin typeface="+mn-lt"/>
                <a:cs typeface="Times New Roman" panose="02020603050405020304" pitchFamily="18" charset="0"/>
              </a:rPr>
              <a:t>: Provide administrators with a dashboard to monitor bookings, manage vehicles, and generate reports.</a:t>
            </a:r>
            <a:endParaRPr lang="en-US" dirty="0">
              <a:solidFill>
                <a:srgbClr val="213264"/>
              </a:solidFill>
            </a:endParaRPr>
          </a:p>
          <a:p>
            <a:pPr lvl="1"/>
            <a:endParaRPr lang="en-US" dirty="0"/>
          </a:p>
          <a:p>
            <a:br>
              <a:rPr lang="en-US" dirty="0"/>
            </a:br>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665" y="1438835"/>
            <a:ext cx="8521494" cy="2031325"/>
          </a:xfrm>
          <a:prstGeom prst="rect">
            <a:avLst/>
          </a:prstGeom>
          <a:noFill/>
        </p:spPr>
        <p:txBody>
          <a:bodyPr wrap="square">
            <a:spAutoFit/>
          </a:bodyPr>
          <a:lstStyle/>
          <a:p>
            <a:r>
              <a:rPr lang="en-US" b="1" dirty="0">
                <a:solidFill>
                  <a:srgbClr val="213264"/>
                </a:solidFill>
              </a:rPr>
              <a:t>Technical Implementation</a:t>
            </a:r>
            <a:r>
              <a:rPr lang="en-US" dirty="0">
                <a:solidFill>
                  <a:srgbClr val="213264"/>
                </a:solidFill>
              </a:rPr>
              <a:t>:</a:t>
            </a:r>
          </a:p>
          <a:p>
            <a:endParaRPr lang="en-US" dirty="0">
              <a:solidFill>
                <a:srgbClr val="213264"/>
              </a:solidFill>
            </a:endParaRPr>
          </a:p>
          <a:p>
            <a:pPr marL="285750" indent="-285750">
              <a:buFont typeface="Arial" panose="020B0604020202020204" pitchFamily="34" charset="0"/>
              <a:buChar char="•"/>
            </a:pPr>
            <a:r>
              <a:rPr lang="en-US" dirty="0">
                <a:solidFill>
                  <a:srgbClr val="213264"/>
                </a:solidFill>
              </a:rPr>
              <a:t>Utilize Django's built-in features such as authentication, ORM, and templating for rapid development.</a:t>
            </a:r>
          </a:p>
          <a:p>
            <a:pPr marL="285750" indent="-285750">
              <a:buFont typeface="Arial" panose="020B0604020202020204" pitchFamily="34" charset="0"/>
              <a:buChar char="•"/>
            </a:pPr>
            <a:endParaRPr lang="en-US" dirty="0">
              <a:solidFill>
                <a:srgbClr val="213264"/>
              </a:solidFill>
            </a:endParaRPr>
          </a:p>
          <a:p>
            <a:pPr marL="285750" indent="-285750">
              <a:buFont typeface="Arial" panose="020B0604020202020204" pitchFamily="34" charset="0"/>
              <a:buChar char="•"/>
            </a:pPr>
            <a:r>
              <a:rPr lang="en-US" dirty="0">
                <a:solidFill>
                  <a:srgbClr val="213264"/>
                </a:solidFill>
              </a:rPr>
              <a:t>Integrate third-party libraries for payment processing and user interface enhancements.</a:t>
            </a:r>
          </a:p>
          <a:p>
            <a:pPr marL="285750" indent="-285750">
              <a:buFont typeface="Arial" panose="020B0604020202020204" pitchFamily="34" charset="0"/>
              <a:buChar char="•"/>
            </a:pPr>
            <a:endParaRPr lang="en-US" dirty="0">
              <a:solidFill>
                <a:srgbClr val="213264"/>
              </a:solidFill>
            </a:endParaRPr>
          </a:p>
          <a:p>
            <a:pPr marL="285750" indent="-285750">
              <a:buFont typeface="Arial" panose="020B0604020202020204" pitchFamily="34" charset="0"/>
              <a:buChar char="•"/>
            </a:pPr>
            <a:r>
              <a:rPr lang="en-US" dirty="0">
                <a:solidFill>
                  <a:srgbClr val="213264"/>
                </a:solidFill>
              </a:rPr>
              <a:t>Ensure scalability and security by following best practices in Django development.</a:t>
            </a:r>
          </a:p>
          <a:p>
            <a:endParaRPr lang="en-US" dirty="0">
              <a:solidFill>
                <a:srgbClr val="213264"/>
              </a:solidFill>
            </a:endParaRPr>
          </a:p>
          <a:p>
            <a:pPr marL="285750" indent="-285750">
              <a:buFont typeface="Arial" panose="020B0604020202020204" pitchFamily="34" charset="0"/>
              <a:buChar char="•"/>
            </a:pPr>
            <a:r>
              <a:rPr lang="en-US" dirty="0">
                <a:solidFill>
                  <a:srgbClr val="213264"/>
                </a:solidFill>
              </a:rPr>
              <a:t>Host the website on a reliable server and implement regular backups and security updates</a:t>
            </a:r>
            <a:endParaRPr lang="en-US" b="0" i="0" dirty="0">
              <a:solidFill>
                <a:srgbClr val="213264"/>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http://purl.org/dc/dcmitype/"/>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96</TotalTime>
  <Words>902</Words>
  <Application>Microsoft Office PowerPoint</Application>
  <PresentationFormat>On-screen Show (16:9)</PresentationFormat>
  <Paragraphs>62</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The advancement of technology has revolutionized various industries, including the transportation sector. Car rental businesses are no exception, where the efficient management of vehicles, bookings, and customer information is crucial for success. This project proposes the development of a comprehensive car rental application using the Django framework, a high-level Python web framework known for its simplicity and scalability.                         The proposed system aims to streamline the process of managing car rentals for both customers and administrators. Customers will have access to an intuitive user interface where they can browse available vehicles, make reservations, view rental history, and manage their profiles. On the other hand, administrators will have full control over the system, allowing them to add new vehicles, manage bookings, track payments, and generate reports. .</vt:lpstr>
      <vt:lpstr>Problem Statement     1.Car rental businesses face operational inefficiencies:  2.Manual booking processes lead to errors and delays.  3.Inadequate vehicle management systems result in underutilization and increased costs.  4.Disjointed customer interaction platforms cause communication inconsistencies. </vt:lpstr>
      <vt:lpstr>Project Overview  Objective:       Modernize and optimize car rental operations through a Django-based application. Key Features: 1.User Authentication &amp; Authorization. 2.Vehicle Management. 3.Booking System. 4.Payment Integration. 5.Rental History &amp; Profile Management. 6.Reporting &amp; Analytics.  Technical Overview: 1.Built on Django framework. 2.Utilizes built-in features for efficiency. 3.Integrates third-party libraries for payment and reporting. </vt:lpstr>
      <vt:lpstr>Proposed Solution    1.Develop a comprehensive car rental application using Django framework: 2,Automate booking processes to eliminate errors and delays. 3.Implement robust vehicle management systems for optimal fleet utilization. 4.Integrate a centralized platform for seamless customer interaction. </vt:lpstr>
      <vt:lpstr>PowerPoint Presentation</vt:lpstr>
      <vt:lpstr>PowerPoint Presentation</vt:lpstr>
      <vt:lpstr>Technology Used</vt:lpstr>
      <vt:lpstr>Modelling &amp; Results Modeling: Define database models for vehicles, bookings, and users using Django's ORM. Implement booking process, user authentication, and authorization functionalities.  Implementation: Develop CRUD functionalities for vehicle management. Integrate secure payment gateways for online transactions. Ensure responsive design and accessibility for optimal user experience.  Testing and Validation: Conduct thorough testing to ensure functionality, performance, and security. Gather feedback from users and stakeholders to refine the website.  Results and Feedback: Measure key metrics such as booking conversion rates and user engagement. Iterate based on feedback to continuously improve the website's usability and effectiveness. </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Sowmi RM</cp:lastModifiedBy>
  <cp:revision>15</cp:revision>
  <dcterms:modified xsi:type="dcterms:W3CDTF">2024-04-12T14:21:10Z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